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ial Bold" charset="1" panose="020B0802020202020204"/>
      <p:regular r:id="rId16"/>
    </p:embeddedFont>
    <p:embeddedFont>
      <p:font typeface="Cerebri Bold" charset="1" panose="00000800000000000000"/>
      <p:regular r:id="rId17"/>
    </p:embeddedFont>
    <p:embeddedFont>
      <p:font typeface="Arial" charset="1" panose="020B05020202020202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19.jpe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9.jpe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9.jpeg" Type="http://schemas.openxmlformats.org/officeDocument/2006/relationships/image"/><Relationship Id="rId4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8482" y="743060"/>
            <a:ext cx="13757266" cy="1395627"/>
            <a:chOff x="0" y="0"/>
            <a:chExt cx="3623313" cy="3675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23313" cy="367572"/>
            </a:xfrm>
            <a:custGeom>
              <a:avLst/>
              <a:gdLst/>
              <a:ahLst/>
              <a:cxnLst/>
              <a:rect r="r" b="b" t="t" l="l"/>
              <a:pathLst>
                <a:path h="367572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183786"/>
                  </a:lnTo>
                  <a:lnTo>
                    <a:pt x="0" y="367572"/>
                  </a:lnTo>
                  <a:lnTo>
                    <a:pt x="3623313" y="367572"/>
                  </a:lnTo>
                  <a:lnTo>
                    <a:pt x="3521713" y="183786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-38100"/>
              <a:ext cx="3445513" cy="405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9567" y="2706342"/>
            <a:ext cx="6152955" cy="61529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" r="0" b="-2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756338" y="6504570"/>
            <a:ext cx="8182514" cy="817470"/>
            <a:chOff x="0" y="0"/>
            <a:chExt cx="1745831" cy="1744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5831" cy="174416"/>
            </a:xfrm>
            <a:custGeom>
              <a:avLst/>
              <a:gdLst/>
              <a:ahLst/>
              <a:cxnLst/>
              <a:rect r="r" b="b" t="t" l="l"/>
              <a:pathLst>
                <a:path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95432" y="-90591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577803" y="0"/>
            <a:ext cx="2976447" cy="2905427"/>
            <a:chOff x="0" y="0"/>
            <a:chExt cx="783920" cy="7652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83920" cy="765215"/>
            </a:xfrm>
            <a:custGeom>
              <a:avLst/>
              <a:gdLst/>
              <a:ahLst/>
              <a:cxnLst/>
              <a:rect r="r" b="b" t="t" l="l"/>
              <a:pathLst>
                <a:path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985818" y="8973597"/>
            <a:ext cx="3028399" cy="565638"/>
          </a:xfrm>
          <a:custGeom>
            <a:avLst/>
            <a:gdLst/>
            <a:ahLst/>
            <a:cxnLst/>
            <a:rect r="r" b="b" t="t" l="l"/>
            <a:pathLst>
              <a:path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76" t="-11378" r="0" b="-11378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2455" y="9005033"/>
            <a:ext cx="18143091" cy="1109696"/>
            <a:chOff x="0" y="0"/>
            <a:chExt cx="5219164" cy="31922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219164" cy="319223"/>
            </a:xfrm>
            <a:custGeom>
              <a:avLst/>
              <a:gdLst/>
              <a:ahLst/>
              <a:cxnLst/>
              <a:rect r="r" b="b" t="t" l="l"/>
              <a:pathLst>
                <a:path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w="76200" cap="rnd">
              <a:solidFill>
                <a:srgbClr val="9015DB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</p:spPr>
          <p:txBody>
            <a:bodyPr anchor="ctr" rtlCol="false" tIns="46510" lIns="46510" bIns="46510" rIns="4651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87367" y="9192538"/>
            <a:ext cx="4189899" cy="750115"/>
          </a:xfrm>
          <a:custGeom>
            <a:avLst/>
            <a:gdLst/>
            <a:ahLst/>
            <a:cxnLst/>
            <a:rect r="r" b="b" t="t" l="l"/>
            <a:pathLst>
              <a:path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76" t="-14034" r="0" b="-1403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303549" y="9128615"/>
            <a:ext cx="2427573" cy="900076"/>
          </a:xfrm>
          <a:custGeom>
            <a:avLst/>
            <a:gdLst/>
            <a:ahLst/>
            <a:cxnLst/>
            <a:rect r="r" b="b" t="t" l="l"/>
            <a:pathLst>
              <a:path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5" t="0" r="-874" b="-3294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072784" y="564916"/>
            <a:ext cx="8888662" cy="168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28"/>
              </a:lnSpc>
              <a:spcBef>
                <a:spcPct val="0"/>
              </a:spcBef>
            </a:pPr>
            <a:r>
              <a:rPr lang="en-US" b="true" sz="8877">
                <a:solidFill>
                  <a:srgbClr val="F6F6F6"/>
                </a:solidFill>
                <a:latin typeface="Arial Bold"/>
                <a:ea typeface="Arial Bold"/>
                <a:cs typeface="Arial Bold"/>
                <a:sym typeface="Arial Bold"/>
              </a:rPr>
              <a:t>HOPE TO SKILL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82775" y="4063256"/>
            <a:ext cx="12190057" cy="1184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8"/>
              </a:lnSpc>
            </a:pPr>
            <a:r>
              <a:rPr lang="en-US" b="true" sz="7936">
                <a:solidFill>
                  <a:srgbClr val="5E118D"/>
                </a:solidFill>
                <a:latin typeface="Arial Bold"/>
                <a:ea typeface="Arial Bold"/>
                <a:cs typeface="Arial Bold"/>
                <a:sym typeface="Arial Bold"/>
              </a:rPr>
              <a:t>Retrievals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999091" y="6533387"/>
            <a:ext cx="7697008" cy="62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b="true" sz="326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Artificial</a:t>
            </a:r>
            <a:r>
              <a:rPr lang="en-US" b="true" sz="326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Intelligence Advance Course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95817" y="3188274"/>
            <a:ext cx="2442596" cy="855932"/>
            <a:chOff x="0" y="0"/>
            <a:chExt cx="3256795" cy="1141243"/>
          </a:xfrm>
        </p:grpSpPr>
        <p:sp>
          <p:nvSpPr>
            <p:cNvPr name="Freeform 26" id="26"/>
            <p:cNvSpPr/>
            <p:nvPr/>
          </p:nvSpPr>
          <p:spPr>
            <a:xfrm flipH="true" flipV="false" rot="-90586">
              <a:off x="13357" y="42369"/>
              <a:ext cx="3230080" cy="1056505"/>
            </a:xfrm>
            <a:custGeom>
              <a:avLst/>
              <a:gdLst/>
              <a:ahLst/>
              <a:cxnLst/>
              <a:rect r="r" b="b" t="t" l="l"/>
              <a:pathLst>
                <a:path h="1056505" w="3230080">
                  <a:moveTo>
                    <a:pt x="3230080" y="0"/>
                  </a:moveTo>
                  <a:lnTo>
                    <a:pt x="0" y="0"/>
                  </a:lnTo>
                  <a:lnTo>
                    <a:pt x="0" y="1056505"/>
                  </a:lnTo>
                  <a:lnTo>
                    <a:pt x="3230080" y="1056505"/>
                  </a:lnTo>
                  <a:lnTo>
                    <a:pt x="323008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59929" y="55328"/>
              <a:ext cx="2936937" cy="680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1"/>
                </a:lnSpc>
                <a:spcBef>
                  <a:spcPct val="0"/>
                </a:spcBef>
              </a:pPr>
              <a:r>
                <a:rPr lang="en-US" b="true" sz="279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Lecture 40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1312295" y="5036329"/>
            <a:ext cx="2967633" cy="123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9"/>
              </a:lnSpc>
              <a:spcBef>
                <a:spcPct val="0"/>
              </a:spcBef>
            </a:pPr>
            <a:r>
              <a:rPr lang="en-US" b="true" sz="6471">
                <a:solidFill>
                  <a:srgbClr val="5E118D"/>
                </a:solidFill>
                <a:latin typeface="Arial Bold"/>
                <a:ea typeface="Arial Bold"/>
                <a:cs typeface="Arial Bold"/>
                <a:sym typeface="Arial Bold"/>
              </a:rPr>
              <a:t>&amp; LLMs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189" t="0" r="-81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7" t="0" r="-807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25715" y="3053302"/>
            <a:ext cx="8232969" cy="5092261"/>
            <a:chOff x="0" y="0"/>
            <a:chExt cx="10977292" cy="67896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77292" cy="6789681"/>
            </a:xfrm>
            <a:custGeom>
              <a:avLst/>
              <a:gdLst/>
              <a:ahLst/>
              <a:cxnLst/>
              <a:rect r="r" b="b" t="t" l="l"/>
              <a:pathLst>
                <a:path h="6789681" w="10977292">
                  <a:moveTo>
                    <a:pt x="0" y="0"/>
                  </a:moveTo>
                  <a:lnTo>
                    <a:pt x="10977292" y="0"/>
                  </a:lnTo>
                  <a:lnTo>
                    <a:pt x="10977292" y="6789681"/>
                  </a:lnTo>
                  <a:lnTo>
                    <a:pt x="0" y="67896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-3441" b="-48076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606015" y="4140122"/>
              <a:ext cx="3869233" cy="1756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282"/>
                </a:lnSpc>
                <a:spcBef>
                  <a:spcPct val="0"/>
                </a:spcBef>
              </a:pPr>
              <a:r>
                <a:rPr lang="en-US" sz="734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TF/IDF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507221" y="586329"/>
              <a:ext cx="7458957" cy="17569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282"/>
                </a:lnSpc>
                <a:spcBef>
                  <a:spcPct val="0"/>
                </a:spcBef>
              </a:pPr>
              <a:r>
                <a:rPr lang="en-US" sz="734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SVM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36944" y="679588"/>
            <a:ext cx="4905256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E9E9E9"/>
                </a:solidFill>
                <a:latin typeface="Arial Bold"/>
                <a:ea typeface="Arial Bold"/>
                <a:cs typeface="Arial Bold"/>
                <a:sym typeface="Arial Bold"/>
              </a:rPr>
              <a:t>Other Retrievals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014489"/>
            <a:ext cx="2938082" cy="3027917"/>
            <a:chOff x="0" y="0"/>
            <a:chExt cx="3917443" cy="40372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6792" r="0" b="16792"/>
            <a:stretch>
              <a:fillRect/>
            </a:stretch>
          </p:blipFill>
          <p:spPr>
            <a:xfrm flipH="false" flipV="false">
              <a:off x="0" y="0"/>
              <a:ext cx="3917443" cy="40372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338473" y="4014489"/>
            <a:ext cx="2938082" cy="3027917"/>
            <a:chOff x="0" y="0"/>
            <a:chExt cx="3917443" cy="403722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483" t="0" r="1483" b="0"/>
            <a:stretch>
              <a:fillRect/>
            </a:stretch>
          </p:blipFill>
          <p:spPr>
            <a:xfrm flipH="false" flipV="false">
              <a:off x="0" y="0"/>
              <a:ext cx="3917443" cy="403722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7703150" y="4014489"/>
            <a:ext cx="2938082" cy="3027917"/>
            <a:chOff x="0" y="0"/>
            <a:chExt cx="3917443" cy="4037222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483" t="0" r="1483" b="0"/>
            <a:stretch>
              <a:fillRect/>
            </a:stretch>
          </p:blipFill>
          <p:spPr>
            <a:xfrm flipH="false" flipV="false">
              <a:off x="0" y="0"/>
              <a:ext cx="3917443" cy="4037222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028700" y="6519792"/>
            <a:ext cx="2938082" cy="801075"/>
            <a:chOff x="0" y="0"/>
            <a:chExt cx="1190248" cy="3245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0248" cy="324524"/>
            </a:xfrm>
            <a:custGeom>
              <a:avLst/>
              <a:gdLst/>
              <a:ahLst/>
              <a:cxnLst/>
              <a:rect r="r" b="b" t="t" l="l"/>
              <a:pathLst>
                <a:path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338473" y="6519792"/>
            <a:ext cx="2938082" cy="801075"/>
            <a:chOff x="0" y="0"/>
            <a:chExt cx="1190248" cy="3245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0248" cy="324524"/>
            </a:xfrm>
            <a:custGeom>
              <a:avLst/>
              <a:gdLst/>
              <a:ahLst/>
              <a:cxnLst/>
              <a:rect r="r" b="b" t="t" l="l"/>
              <a:pathLst>
                <a:path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03150" y="6519792"/>
            <a:ext cx="2938082" cy="801075"/>
            <a:chOff x="0" y="0"/>
            <a:chExt cx="1190248" cy="3245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0248" cy="324524"/>
            </a:xfrm>
            <a:custGeom>
              <a:avLst/>
              <a:gdLst/>
              <a:ahLst/>
              <a:cxnLst/>
              <a:rect r="r" b="b" t="t" l="l"/>
              <a:pathLst>
                <a:path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12184" y="4014489"/>
            <a:ext cx="2938082" cy="3111052"/>
            <a:chOff x="0" y="0"/>
            <a:chExt cx="3917443" cy="4148069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/>
            <a:srcRect l="0" t="0" r="0" b="40510"/>
            <a:stretch>
              <a:fillRect/>
            </a:stretch>
          </p:blipFill>
          <p:spPr>
            <a:xfrm flipH="false" flipV="false">
              <a:off x="0" y="0"/>
              <a:ext cx="3917443" cy="4148069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1012184" y="6519792"/>
            <a:ext cx="2938082" cy="801075"/>
            <a:chOff x="0" y="0"/>
            <a:chExt cx="1190248" cy="32452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90248" cy="324524"/>
            </a:xfrm>
            <a:custGeom>
              <a:avLst/>
              <a:gdLst/>
              <a:ahLst/>
              <a:cxnLst/>
              <a:rect r="r" b="b" t="t" l="l"/>
              <a:pathLst>
                <a:path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8621077"/>
            <a:ext cx="18288000" cy="1150247"/>
            <a:chOff x="0" y="0"/>
            <a:chExt cx="24384000" cy="15336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7947457" y="0"/>
              <a:ext cx="4070116" cy="760207"/>
            </a:xfrm>
            <a:custGeom>
              <a:avLst/>
              <a:gdLst/>
              <a:ahLst/>
              <a:cxnLst/>
              <a:rect r="r" b="b" t="t" l="l"/>
              <a:pathLst>
                <a:path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176" t="-11378" r="0" b="-11378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0" y="42251"/>
              <a:ext cx="24384000" cy="1491412"/>
              <a:chOff x="0" y="0"/>
              <a:chExt cx="5219164" cy="31922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219164" cy="319223"/>
              </a:xfrm>
              <a:custGeom>
                <a:avLst/>
                <a:gdLst/>
                <a:ahLst/>
                <a:cxnLst/>
                <a:rect r="r" b="b" t="t" l="l"/>
                <a:pathLst>
                  <a:path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76200" cap="rnd">
                <a:solidFill>
                  <a:srgbClr val="AF3CFF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</p:spPr>
            <p:txBody>
              <a:bodyPr anchor="ctr" rtlCol="false" tIns="46882" lIns="46882" bIns="46882" rIns="468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960830" y="294253"/>
              <a:ext cx="5631151" cy="1008141"/>
            </a:xfrm>
            <a:custGeom>
              <a:avLst/>
              <a:gdLst/>
              <a:ahLst/>
              <a:cxnLst/>
              <a:rect r="r" b="b" t="t" l="l"/>
              <a:pathLst>
                <a:path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176" t="-14034" r="0" b="-14034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0470328" y="208342"/>
              <a:ext cx="3262616" cy="1209686"/>
            </a:xfrm>
            <a:custGeom>
              <a:avLst/>
              <a:gdLst/>
              <a:ahLst/>
              <a:cxnLst/>
              <a:rect r="r" b="b" t="t" l="l"/>
              <a:pathLst>
                <a:path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5" t="0" r="-874" b="-3294"/>
              </a:stretch>
            </a:blipFill>
          </p:spPr>
        </p:sp>
      </p:grpSp>
      <p:sp>
        <p:nvSpPr>
          <p:cNvPr name="AutoShape 29" id="29"/>
          <p:cNvSpPr/>
          <p:nvPr/>
        </p:nvSpPr>
        <p:spPr>
          <a:xfrm flipV="true">
            <a:off x="12263205" y="1165800"/>
            <a:ext cx="5780259" cy="0"/>
          </a:xfrm>
          <a:prstGeom prst="line">
            <a:avLst/>
          </a:prstGeom>
          <a:ln cap="flat" w="47625">
            <a:solidFill>
              <a:srgbClr val="AF3CFF">
                <a:alpha val="4274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359526" y="1141988"/>
            <a:ext cx="5878897" cy="0"/>
          </a:xfrm>
          <a:prstGeom prst="line">
            <a:avLst/>
          </a:prstGeom>
          <a:ln cap="flat" w="47625">
            <a:solidFill>
              <a:srgbClr val="AF3CFF">
                <a:alpha val="42745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6225421" y="560922"/>
            <a:ext cx="6037784" cy="1085403"/>
            <a:chOff x="0" y="0"/>
            <a:chExt cx="1590198" cy="28586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90198" cy="285868"/>
            </a:xfrm>
            <a:custGeom>
              <a:avLst/>
              <a:gdLst/>
              <a:ahLst/>
              <a:cxnLst/>
              <a:rect r="r" b="b" t="t" l="l"/>
              <a:pathLst>
                <a:path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4321218" y="4014489"/>
            <a:ext cx="2938082" cy="3111052"/>
            <a:chOff x="0" y="0"/>
            <a:chExt cx="3917443" cy="4148069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8"/>
            <a:srcRect l="2976" t="0" r="2976" b="0"/>
            <a:stretch>
              <a:fillRect/>
            </a:stretch>
          </p:blipFill>
          <p:spPr>
            <a:xfrm flipH="false" flipV="false">
              <a:off x="0" y="0"/>
              <a:ext cx="3917443" cy="4148069"/>
            </a:xfrm>
            <a:prstGeom prst="rect">
              <a:avLst/>
            </a:prstGeom>
          </p:spPr>
        </p:pic>
      </p:grpSp>
      <p:grpSp>
        <p:nvGrpSpPr>
          <p:cNvPr name="Group 36" id="36"/>
          <p:cNvGrpSpPr/>
          <p:nvPr/>
        </p:nvGrpSpPr>
        <p:grpSpPr>
          <a:xfrm rot="0">
            <a:off x="14321218" y="6519792"/>
            <a:ext cx="2938082" cy="801075"/>
            <a:chOff x="0" y="0"/>
            <a:chExt cx="1190248" cy="32452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190248" cy="324524"/>
            </a:xfrm>
            <a:custGeom>
              <a:avLst/>
              <a:gdLst/>
              <a:ahLst/>
              <a:cxnLst/>
              <a:rect r="r" b="b" t="t" l="l"/>
              <a:pathLst>
                <a:path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-14511">
            <a:off x="6827872" y="735180"/>
            <a:ext cx="4631641" cy="763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94"/>
              </a:lnSpc>
              <a:spcBef>
                <a:spcPct val="0"/>
              </a:spcBef>
            </a:pPr>
            <a:r>
              <a:rPr lang="en-US" b="true" sz="4067">
                <a:solidFill>
                  <a:srgbClr val="EBF5FE"/>
                </a:solidFill>
                <a:latin typeface="Arial Bold"/>
                <a:ea typeface="Arial Bold"/>
                <a:cs typeface="Arial Bold"/>
                <a:sym typeface="Arial Bold"/>
              </a:rPr>
              <a:t> AI INSTRUCTORS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81318" y="6682132"/>
            <a:ext cx="2832847" cy="39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b="true" sz="202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Dr.Irfan Malik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393213" y="6682132"/>
            <a:ext cx="2832847" cy="40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b="true" sz="211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Dr.Sheraz Naseer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754054" y="6696843"/>
            <a:ext cx="2832847" cy="390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9"/>
              </a:lnSpc>
            </a:pPr>
            <a:r>
              <a:rPr lang="en-US" b="true" sz="2028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Hassan Mahmood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117030" y="6682132"/>
            <a:ext cx="2832847" cy="40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b="true" sz="211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Ramsha Imran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426064" y="6682132"/>
            <a:ext cx="2832847" cy="40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</a:pPr>
            <a:r>
              <a:rPr lang="en-US" b="true" sz="211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M.Haris Tariq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32412" y="0"/>
            <a:ext cx="7455588" cy="10462531"/>
          </a:xfrm>
          <a:custGeom>
            <a:avLst/>
            <a:gdLst/>
            <a:ahLst/>
            <a:cxnLst/>
            <a:rect r="r" b="b" t="t" l="l"/>
            <a:pathLst>
              <a:path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70759" t="0" r="-78468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7422" y="617875"/>
            <a:ext cx="8999146" cy="1030384"/>
            <a:chOff x="0" y="0"/>
            <a:chExt cx="11998861" cy="137384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998861" cy="1373845"/>
              <a:chOff x="0" y="0"/>
              <a:chExt cx="2370145" cy="27137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70145" cy="271377"/>
              </a:xfrm>
              <a:custGeom>
                <a:avLst/>
                <a:gdLst/>
                <a:ahLst/>
                <a:cxnLst/>
                <a:rect r="r" b="b" t="t" l="l"/>
                <a:pathLst>
                  <a:path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24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57120" y="-18985"/>
              <a:ext cx="10264985" cy="1211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b="true" sz="5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Previous Lecture Topics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55836" y="3987797"/>
            <a:ext cx="10032403" cy="1155703"/>
            <a:chOff x="0" y="0"/>
            <a:chExt cx="13376537" cy="15409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376537" cy="1540938"/>
            </a:xfrm>
            <a:custGeom>
              <a:avLst/>
              <a:gdLst/>
              <a:ahLst/>
              <a:cxnLst/>
              <a:rect r="r" b="b" t="t" l="l"/>
              <a:pathLst>
                <a:path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620" r="-9441" b="-7946"/>
              </a:stretch>
            </a:blipFill>
          </p:spPr>
        </p:sp>
        <p:grpSp>
          <p:nvGrpSpPr>
            <p:cNvPr name="Group 10" id="10"/>
            <p:cNvGrpSpPr/>
            <p:nvPr/>
          </p:nvGrpSpPr>
          <p:grpSpPr>
            <a:xfrm rot="0"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81227" cy="875583"/>
              </a:xfrm>
              <a:custGeom>
                <a:avLst/>
                <a:gdLst/>
                <a:ahLst/>
                <a:cxnLst/>
                <a:rect r="r" b="b" t="t" l="l"/>
                <a:pathLst>
                  <a:path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</p:spPr>
            <p:txBody>
              <a:bodyPr anchor="ctr" rtlCol="false" tIns="83103" lIns="83103" bIns="83103" rIns="83103"/>
              <a:lstStyle/>
              <a:p>
                <a:pPr algn="ctr">
                  <a:lnSpc>
                    <a:spcPts val="4024"/>
                  </a:lnSpc>
                </a:pPr>
                <a:r>
                  <a:rPr lang="en-US" b="true" sz="2874">
                    <a:solidFill>
                      <a:srgbClr val="FFFFFF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02</a:t>
                </a: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3274011" y="60843"/>
              <a:ext cx="8856509" cy="966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4"/>
                </a:lnSpc>
                <a:spcBef>
                  <a:spcPct val="0"/>
                </a:spcBef>
              </a:pPr>
              <a:r>
                <a:rPr lang="en-US" b="true" sz="4003">
                  <a:solidFill>
                    <a:srgbClr val="10101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Local Vs Cloud Storage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55836" y="5429250"/>
            <a:ext cx="10032403" cy="1155703"/>
            <a:chOff x="0" y="0"/>
            <a:chExt cx="13376537" cy="154093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76537" cy="1540938"/>
            </a:xfrm>
            <a:custGeom>
              <a:avLst/>
              <a:gdLst/>
              <a:ahLst/>
              <a:cxnLst/>
              <a:rect r="r" b="b" t="t" l="l"/>
              <a:pathLst>
                <a:path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620" r="-9441" b="-7946"/>
              </a:stretch>
            </a:blipFill>
          </p:spPr>
        </p:sp>
        <p:grpSp>
          <p:nvGrpSpPr>
            <p:cNvPr name="Group 16" id="16"/>
            <p:cNvGrpSpPr/>
            <p:nvPr/>
          </p:nvGrpSpPr>
          <p:grpSpPr>
            <a:xfrm rot="0"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81227" cy="875583"/>
              </a:xfrm>
              <a:custGeom>
                <a:avLst/>
                <a:gdLst/>
                <a:ahLst/>
                <a:cxnLst/>
                <a:rect r="r" b="b" t="t" l="l"/>
                <a:pathLst>
                  <a:path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</p:spPr>
            <p:txBody>
              <a:bodyPr anchor="ctr" rtlCol="false" tIns="83103" lIns="83103" bIns="83103" rIns="83103"/>
              <a:lstStyle/>
              <a:p>
                <a:pPr algn="ctr">
                  <a:lnSpc>
                    <a:spcPts val="4024"/>
                  </a:lnSpc>
                </a:pPr>
                <a:r>
                  <a:rPr lang="en-US" b="true" sz="2874">
                    <a:solidFill>
                      <a:srgbClr val="FFFFFF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03</a:t>
                </a: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3274011" y="60843"/>
              <a:ext cx="8856509" cy="966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4"/>
                </a:lnSpc>
                <a:spcBef>
                  <a:spcPct val="0"/>
                </a:spcBef>
              </a:pPr>
              <a:r>
                <a:rPr lang="en-US" b="true" sz="4003">
                  <a:solidFill>
                    <a:srgbClr val="10101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Practically Implementation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155836" y="2832094"/>
            <a:ext cx="10032403" cy="1155703"/>
            <a:chOff x="0" y="0"/>
            <a:chExt cx="13376537" cy="15409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376537" cy="1540938"/>
            </a:xfrm>
            <a:custGeom>
              <a:avLst/>
              <a:gdLst/>
              <a:ahLst/>
              <a:cxnLst/>
              <a:rect r="r" b="b" t="t" l="l"/>
              <a:pathLst>
                <a:path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9620" r="-9441" b="-7946"/>
              </a:stretch>
            </a:blipFill>
          </p:spPr>
        </p:sp>
        <p:grpSp>
          <p:nvGrpSpPr>
            <p:cNvPr name="Group 22" id="22"/>
            <p:cNvGrpSpPr/>
            <p:nvPr/>
          </p:nvGrpSpPr>
          <p:grpSpPr>
            <a:xfrm rot="0"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81227" cy="875583"/>
              </a:xfrm>
              <a:custGeom>
                <a:avLst/>
                <a:gdLst/>
                <a:ahLst/>
                <a:cxnLst/>
                <a:rect r="r" b="b" t="t" l="l"/>
                <a:pathLst>
                  <a:path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</p:spPr>
            <p:txBody>
              <a:bodyPr anchor="ctr" rtlCol="false" tIns="83103" lIns="83103" bIns="83103" rIns="83103"/>
              <a:lstStyle/>
              <a:p>
                <a:pPr algn="ctr">
                  <a:lnSpc>
                    <a:spcPts val="4024"/>
                  </a:lnSpc>
                </a:pPr>
                <a:r>
                  <a:rPr lang="en-US" b="true" sz="2874">
                    <a:solidFill>
                      <a:srgbClr val="FFFFFF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01</a:t>
                </a: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3274011" y="60843"/>
              <a:ext cx="8856509" cy="966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04"/>
                </a:lnSpc>
                <a:spcBef>
                  <a:spcPct val="0"/>
                </a:spcBef>
              </a:pPr>
              <a:r>
                <a:rPr lang="en-US" b="true" sz="4003">
                  <a:solidFill>
                    <a:srgbClr val="10101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Vector Stores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7729" y="3899738"/>
            <a:ext cx="7170807" cy="6387262"/>
          </a:xfrm>
          <a:custGeom>
            <a:avLst/>
            <a:gdLst/>
            <a:ahLst/>
            <a:cxnLst/>
            <a:rect r="r" b="b" t="t" l="l"/>
            <a:pathLst>
              <a:path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-8967" t="-16638" r="0" b="-56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6846" y="652188"/>
            <a:ext cx="4233872" cy="982960"/>
            <a:chOff x="0" y="0"/>
            <a:chExt cx="1022911" cy="2374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2911" cy="237485"/>
            </a:xfrm>
            <a:custGeom>
              <a:avLst/>
              <a:gdLst/>
              <a:ahLst/>
              <a:cxnLst/>
              <a:rect r="r" b="b" t="t" l="l"/>
              <a:pathLst>
                <a:path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2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47675" y="1445976"/>
            <a:ext cx="378343" cy="378343"/>
          </a:xfrm>
          <a:custGeom>
            <a:avLst/>
            <a:gdLst/>
            <a:ahLst/>
            <a:cxnLst/>
            <a:rect r="r" b="b" t="t" l="l"/>
            <a:pathLst>
              <a:path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506803">
            <a:off x="-74474" y="1069194"/>
            <a:ext cx="5019665" cy="5019665"/>
          </a:xfrm>
          <a:custGeom>
            <a:avLst/>
            <a:gdLst/>
            <a:ahLst/>
            <a:cxnLst/>
            <a:rect r="r" b="b" t="t" l="l"/>
            <a:pathLst>
              <a:path h="5019665" w="5019665">
                <a:moveTo>
                  <a:pt x="151298" y="5019666"/>
                </a:moveTo>
                <a:lnTo>
                  <a:pt x="0" y="151298"/>
                </a:lnTo>
                <a:lnTo>
                  <a:pt x="4868368" y="0"/>
                </a:lnTo>
                <a:lnTo>
                  <a:pt x="5019666" y="4868368"/>
                </a:lnTo>
                <a:lnTo>
                  <a:pt x="151298" y="5019666"/>
                </a:lnTo>
                <a:close/>
              </a:path>
            </a:pathLst>
          </a:custGeom>
          <a:blipFill>
            <a:blip r:embed="rId5">
              <a:alphaModFix amt="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006891" y="3372735"/>
            <a:ext cx="4835773" cy="6914265"/>
          </a:xfrm>
          <a:custGeom>
            <a:avLst/>
            <a:gdLst/>
            <a:ahLst/>
            <a:cxnLst/>
            <a:rect r="r" b="b" t="t" l="l"/>
            <a:pathLst>
              <a:path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>
            <a:blip r:embed="rId7">
              <a:alphaModFix amt="50000"/>
            </a:blip>
            <a:stretch>
              <a:fillRect l="-1555" t="0" r="-157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518527" y="0"/>
            <a:ext cx="3769473" cy="652188"/>
            <a:chOff x="0" y="0"/>
            <a:chExt cx="992783" cy="1717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2783" cy="171770"/>
            </a:xfrm>
            <a:custGeom>
              <a:avLst/>
              <a:gdLst/>
              <a:ahLst/>
              <a:cxnLst/>
              <a:rect r="r" b="b" t="t" l="l"/>
              <a:pathLst>
                <a:path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 rotWithShape="true">
              <a:gsLst>
                <a:gs pos="0">
                  <a:srgbClr val="9015DB">
                    <a:alpha val="100000"/>
                  </a:srgbClr>
                </a:gs>
                <a:gs pos="100000">
                  <a:srgbClr val="2F0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24410" y="593747"/>
            <a:ext cx="305874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Outline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6300" y="2293889"/>
            <a:ext cx="12040592" cy="2205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97282" indent="-498641" lvl="1">
              <a:lnSpc>
                <a:spcPts val="8730"/>
              </a:lnSpc>
              <a:buFont typeface="Arial"/>
              <a:buChar char="•"/>
            </a:pPr>
            <a:r>
              <a:rPr lang="en-US" b="true" sz="461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Retrievals</a:t>
            </a:r>
          </a:p>
          <a:p>
            <a:pPr algn="l" marL="997282" indent="-498641" lvl="1">
              <a:lnSpc>
                <a:spcPts val="8730"/>
              </a:lnSpc>
              <a:buFont typeface="Arial"/>
              <a:buChar char="•"/>
            </a:pPr>
            <a:r>
              <a:rPr lang="en-US" b="true" sz="461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Introduction to LLMs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49423" y="648803"/>
            <a:ext cx="8116491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E9E9E9"/>
                </a:solidFill>
                <a:latin typeface="Arial Bold"/>
                <a:ea typeface="Arial Bold"/>
                <a:cs typeface="Arial Bold"/>
                <a:sym typeface="Arial Bold"/>
              </a:rPr>
              <a:t>Vector Store as a Retriever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7462254" y="5143500"/>
            <a:ext cx="10825746" cy="5364068"/>
          </a:xfrm>
          <a:custGeom>
            <a:avLst/>
            <a:gdLst/>
            <a:ahLst/>
            <a:cxnLst/>
            <a:rect r="r" b="b" t="t" l="l"/>
            <a:pathLst>
              <a:path h="5364068" w="10825746">
                <a:moveTo>
                  <a:pt x="0" y="0"/>
                </a:moveTo>
                <a:lnTo>
                  <a:pt x="10825746" y="0"/>
                </a:lnTo>
                <a:lnTo>
                  <a:pt x="10825746" y="5364068"/>
                </a:lnTo>
                <a:lnTo>
                  <a:pt x="0" y="5364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088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49423" y="2038902"/>
            <a:ext cx="12687843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vector store retriever uses a </a:t>
            </a:r>
            <a:r>
              <a:rPr lang="en-US" b="true" sz="35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vector store 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retrieve documents. It is a lightweight wrapper around the vector store class to make it conform to the retriever interface.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60010" y="2214746"/>
            <a:ext cx="2967979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Vector 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Store as a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Retriever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760098" y="2094948"/>
            <a:ext cx="8767803" cy="7441673"/>
          </a:xfrm>
          <a:custGeom>
            <a:avLst/>
            <a:gdLst/>
            <a:ahLst/>
            <a:cxnLst/>
            <a:rect r="r" b="b" t="t" l="l"/>
            <a:pathLst>
              <a:path h="7441673" w="8767803">
                <a:moveTo>
                  <a:pt x="0" y="0"/>
                </a:moveTo>
                <a:lnTo>
                  <a:pt x="8767804" y="0"/>
                </a:lnTo>
                <a:lnTo>
                  <a:pt x="8767804" y="7441673"/>
                </a:lnTo>
                <a:lnTo>
                  <a:pt x="0" y="74416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69603" y="7298246"/>
            <a:ext cx="2590433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Semantic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50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 search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175504" y="7707820"/>
            <a:ext cx="196737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MMR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50356" y="661762"/>
            <a:ext cx="5117306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E9E9E9"/>
                </a:solidFill>
                <a:latin typeface="Arial Bold"/>
                <a:ea typeface="Arial Bold"/>
                <a:cs typeface="Arial Bold"/>
                <a:sym typeface="Arial Bold"/>
              </a:rPr>
              <a:t>Semantic Search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535116" y="5562600"/>
            <a:ext cx="9771934" cy="4684956"/>
          </a:xfrm>
          <a:custGeom>
            <a:avLst/>
            <a:gdLst/>
            <a:ahLst/>
            <a:cxnLst/>
            <a:rect r="r" b="b" t="t" l="l"/>
            <a:pathLst>
              <a:path h="4684956" w="9771934">
                <a:moveTo>
                  <a:pt x="0" y="0"/>
                </a:moveTo>
                <a:lnTo>
                  <a:pt x="9771934" y="0"/>
                </a:lnTo>
                <a:lnTo>
                  <a:pt x="9771934" y="4684956"/>
                </a:lnTo>
                <a:lnTo>
                  <a:pt x="0" y="4684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74" t="-16082" r="-2202" b="-1072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75586" y="1901190"/>
            <a:ext cx="10384152" cy="3242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search goes </a:t>
            </a:r>
            <a:r>
              <a:rPr lang="en-US" b="true" sz="36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beyond keyword search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(which relies on the occurrence of specific index words in the search input) to find contextually relevant data based on the conceptual similarity of the input string.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5586" y="5419725"/>
            <a:ext cx="7242096" cy="1327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default, the vector store retriever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similarity search.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" t="0" r="-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7" t="0" r="-80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51722" y="640034"/>
            <a:ext cx="10976387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E9E9E9"/>
                </a:solidFill>
                <a:latin typeface="Arial Bold"/>
                <a:ea typeface="Arial Bold"/>
                <a:cs typeface="Arial Bold"/>
                <a:sym typeface="Arial Bold"/>
              </a:rPr>
              <a:t>Maximal Marginal Relevance (MMR)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062323" y="4734083"/>
            <a:ext cx="10225677" cy="5552917"/>
          </a:xfrm>
          <a:custGeom>
            <a:avLst/>
            <a:gdLst/>
            <a:ahLst/>
            <a:cxnLst/>
            <a:rect r="r" b="b" t="t" l="l"/>
            <a:pathLst>
              <a:path h="5552917" w="10225677">
                <a:moveTo>
                  <a:pt x="0" y="0"/>
                </a:moveTo>
                <a:lnTo>
                  <a:pt x="10225677" y="0"/>
                </a:lnTo>
                <a:lnTo>
                  <a:pt x="10225677" y="5552917"/>
                </a:lnTo>
                <a:lnTo>
                  <a:pt x="0" y="5552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359" t="-60937" r="-38009" b="-3845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3961" y="2422465"/>
            <a:ext cx="10691908" cy="196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Maximal Marginal Relevance MMR is a method used to avoid</a:t>
            </a:r>
            <a:r>
              <a:rPr lang="en-US" b="true" sz="36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 redundancy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while retrieving </a:t>
            </a:r>
            <a:r>
              <a:rPr lang="en-US" b="true" sz="36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relevant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items to a query.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" t="0" r="-2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05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7" t="0" r="-80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6265" y="664882"/>
            <a:ext cx="10976387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E9E9E9"/>
                </a:solidFill>
                <a:latin typeface="Arial Bold"/>
                <a:ea typeface="Arial Bold"/>
                <a:cs typeface="Arial Bold"/>
                <a:sym typeface="Arial Bold"/>
              </a:rPr>
              <a:t>Maximal Marginal Relevance (MMR)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930236" y="4430185"/>
            <a:ext cx="8357764" cy="5856815"/>
          </a:xfrm>
          <a:custGeom>
            <a:avLst/>
            <a:gdLst/>
            <a:ahLst/>
            <a:cxnLst/>
            <a:rect r="r" b="b" t="t" l="l"/>
            <a:pathLst>
              <a:path h="5856815" w="8357764">
                <a:moveTo>
                  <a:pt x="0" y="0"/>
                </a:moveTo>
                <a:lnTo>
                  <a:pt x="8357764" y="0"/>
                </a:lnTo>
                <a:lnTo>
                  <a:pt x="8357764" y="5856815"/>
                </a:lnTo>
                <a:lnTo>
                  <a:pt x="0" y="5856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1884" y="2239179"/>
            <a:ext cx="10725150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Instead of merely retrieving the most relevant items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(which can often be very similar to each other), MMR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a balance between </a:t>
            </a:r>
            <a:r>
              <a:rPr lang="en-US" b="true" sz="36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relevancy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b="true" sz="36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diversity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items retrieved.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DAGQiME06T0</dc:identifier>
  <dcterms:modified xsi:type="dcterms:W3CDTF">2011-08-01T06:04:30Z</dcterms:modified>
  <cp:revision>1</cp:revision>
  <dc:title>Lecture:40 Retrievals and LLMs</dc:title>
</cp:coreProperties>
</file>